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52"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slide" Target="slides/slide17.xml" /><Relationship Id="rId26" Type="http://schemas.openxmlformats.org/officeDocument/2006/relationships/theme" Target="theme/theme1.xml" /><Relationship Id="rId3" Type="http://schemas.openxmlformats.org/officeDocument/2006/relationships/slide" Target="slides/slide2.xml" /><Relationship Id="rId21" Type="http://schemas.openxmlformats.org/officeDocument/2006/relationships/slide" Target="slides/slide20.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viewProps" Target="viewProps.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presProps" Target="presProps.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slide" Target="slides/slide22.xml" /><Relationship Id="rId10" Type="http://schemas.openxmlformats.org/officeDocument/2006/relationships/slide" Target="slides/slide9.xml" /><Relationship Id="rId19" Type="http://schemas.openxmlformats.org/officeDocument/2006/relationships/slide" Target="slides/slide18.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tableStyles" Target="tableStyles.xml" /></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3810DD8-A269-4024-9746-C2573637BCFE}"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12604C-E8C0-4731-A446-8F93B85B4001}"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810DD8-A269-4024-9746-C2573637BCFE}"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12604C-E8C0-4731-A446-8F93B85B400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810DD8-A269-4024-9746-C2573637BCFE}"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12604C-E8C0-4731-A446-8F93B85B4001}"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810DD8-A269-4024-9746-C2573637BCFE}"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12604C-E8C0-4731-A446-8F93B85B400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810DD8-A269-4024-9746-C2573637BCFE}"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12604C-E8C0-4731-A446-8F93B85B4001}"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3810DD8-A269-4024-9746-C2573637BCFE}"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A12604C-E8C0-4731-A446-8F93B85B4001}"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3810DD8-A269-4024-9746-C2573637BCFE}" type="datetimeFigureOut">
              <a:rPr lang="en-US" smtClean="0"/>
              <a:t>4/2/2020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A12604C-E8C0-4731-A446-8F93B85B4001}"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810DD8-A269-4024-9746-C2573637BCFE}" type="datetimeFigureOut">
              <a:rPr lang="en-US" smtClean="0"/>
              <a:t>4/2/2020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A12604C-E8C0-4731-A446-8F93B85B400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810DD8-A269-4024-9746-C2573637BCFE}" type="datetimeFigureOut">
              <a:rPr lang="en-US" smtClean="0"/>
              <a:t>4/2/2020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A12604C-E8C0-4731-A446-8F93B85B400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810DD8-A269-4024-9746-C2573637BCFE}"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A12604C-E8C0-4731-A446-8F93B85B4001}"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53810DD8-A269-4024-9746-C2573637BCFE}" type="datetimeFigureOut">
              <a:rPr lang="en-US" smtClean="0"/>
              <a:t>4/2/2020</a:t>
            </a:fld>
            <a:endParaRPr lang="en-US"/>
          </a:p>
        </p:txBody>
      </p:sp>
      <p:sp>
        <p:nvSpPr>
          <p:cNvPr id="9" name="Slide Number Placeholder 8"/>
          <p:cNvSpPr>
            <a:spLocks noGrp="1"/>
          </p:cNvSpPr>
          <p:nvPr>
            <p:ph type="sldNum" sz="quarter" idx="11"/>
          </p:nvPr>
        </p:nvSpPr>
        <p:spPr/>
        <p:txBody>
          <a:bodyPr/>
          <a:lstStyle/>
          <a:p>
            <a:fld id="{6A12604C-E8C0-4731-A446-8F93B85B4001}"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6A12604C-E8C0-4731-A446-8F93B85B4001}"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53810DD8-A269-4024-9746-C2573637BCFE}" type="datetimeFigureOut">
              <a:rPr lang="en-US" smtClean="0"/>
              <a:t>4/2/2020</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 /><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xml.rels><?xml version="1.0" encoding="UTF-8" standalone="yes"?>
<Relationships xmlns="http://schemas.openxmlformats.org/package/2006/relationships"><Relationship Id="rId2" Type="http://schemas.openxmlformats.org/officeDocument/2006/relationships/image" Target="../media/image3.jpg" /><Relationship Id="rId1" Type="http://schemas.openxmlformats.org/officeDocument/2006/relationships/slideLayout" Target="../slideLayouts/slideLayout1.xml" /></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00430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Major Neurocognitive Disorder</a:t>
            </a:r>
            <a:br>
              <a:rPr lang="en-US" dirty="0"/>
            </a:br>
            <a:endParaRPr lang="en-US" dirty="0"/>
          </a:p>
        </p:txBody>
      </p:sp>
      <p:sp>
        <p:nvSpPr>
          <p:cNvPr id="3" name="Content Placeholder 2"/>
          <p:cNvSpPr>
            <a:spLocks noGrp="1"/>
          </p:cNvSpPr>
          <p:nvPr>
            <p:ph idx="1"/>
          </p:nvPr>
        </p:nvSpPr>
        <p:spPr>
          <a:xfrm>
            <a:off x="457200" y="1219200"/>
            <a:ext cx="7620000" cy="5181600"/>
          </a:xfrm>
        </p:spPr>
        <p:txBody>
          <a:bodyPr>
            <a:normAutofit/>
          </a:bodyPr>
          <a:lstStyle/>
          <a:p>
            <a:r>
              <a:rPr lang="en-US" b="1" dirty="0"/>
              <a:t>Diagnostic Criteria</a:t>
            </a:r>
          </a:p>
          <a:p>
            <a:r>
              <a:rPr lang="en-US" b="1" dirty="0"/>
              <a:t>A</a:t>
            </a:r>
            <a:r>
              <a:rPr lang="en-US" dirty="0"/>
              <a:t>. Evidence of significant cognitive decline from a previous level of performance in one or more cognitive domains based on:</a:t>
            </a:r>
          </a:p>
          <a:p>
            <a:pPr>
              <a:buFont typeface="Courier New" pitchFamily="49" charset="0"/>
              <a:buChar char="o"/>
            </a:pPr>
            <a:r>
              <a:rPr lang="en-US" dirty="0"/>
              <a:t>1. Concern of the individual, a knowledgeable informant, or the clinician that there has</a:t>
            </a:r>
          </a:p>
          <a:p>
            <a:pPr>
              <a:buFont typeface="Courier New" pitchFamily="49" charset="0"/>
              <a:buChar char="o"/>
            </a:pPr>
            <a:r>
              <a:rPr lang="en-US" dirty="0"/>
              <a:t>been a significant decline in cognitive function; and</a:t>
            </a:r>
          </a:p>
          <a:p>
            <a:pPr>
              <a:buFont typeface="Courier New" pitchFamily="49" charset="0"/>
              <a:buChar char="o"/>
            </a:pPr>
            <a:r>
              <a:rPr lang="en-US" dirty="0"/>
              <a:t>2. A substantial impairment in cognitive performance, preferably documented by standardized neuropsychological testing or, in its absence, another quantified clinical</a:t>
            </a:r>
          </a:p>
          <a:p>
            <a:pPr>
              <a:buFont typeface="Courier New" pitchFamily="49" charset="0"/>
              <a:buChar char="o"/>
            </a:pPr>
            <a:r>
              <a:rPr lang="en-US" dirty="0"/>
              <a:t>assessment.</a:t>
            </a:r>
          </a:p>
          <a:p>
            <a:r>
              <a:rPr lang="en-US" b="1" dirty="0"/>
              <a:t>B</a:t>
            </a:r>
            <a:r>
              <a:rPr lang="en-US" dirty="0"/>
              <a:t>. The cognitive deficits interfere with independence in everyday activities .</a:t>
            </a:r>
          </a:p>
        </p:txBody>
      </p:sp>
    </p:spTree>
    <p:extLst>
      <p:ext uri="{BB962C8B-B14F-4D97-AF65-F5344CB8AC3E}">
        <p14:creationId xmlns:p14="http://schemas.microsoft.com/office/powerpoint/2010/main" val="7025720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715962"/>
          </a:xfrm>
        </p:spPr>
        <p:txBody>
          <a:bodyPr/>
          <a:lstStyle/>
          <a:p>
            <a:pPr algn="ctr"/>
            <a:r>
              <a:rPr lang="en-US" dirty="0"/>
              <a:t>Mild Neurocognitive Disorder</a:t>
            </a:r>
          </a:p>
        </p:txBody>
      </p:sp>
      <p:sp>
        <p:nvSpPr>
          <p:cNvPr id="3" name="Content Placeholder 2"/>
          <p:cNvSpPr>
            <a:spLocks noGrp="1"/>
          </p:cNvSpPr>
          <p:nvPr>
            <p:ph idx="1"/>
          </p:nvPr>
        </p:nvSpPr>
        <p:spPr>
          <a:xfrm>
            <a:off x="457200" y="1295400"/>
            <a:ext cx="7620000" cy="5105400"/>
          </a:xfrm>
        </p:spPr>
        <p:txBody>
          <a:bodyPr>
            <a:normAutofit/>
          </a:bodyPr>
          <a:lstStyle/>
          <a:p>
            <a:r>
              <a:rPr lang="en-US" b="1" dirty="0"/>
              <a:t>Diagnostic Criteria</a:t>
            </a:r>
            <a:endParaRPr lang="en-US" dirty="0"/>
          </a:p>
          <a:p>
            <a:pPr marL="114300" indent="0">
              <a:buNone/>
            </a:pPr>
            <a:r>
              <a:rPr lang="en-US" dirty="0"/>
              <a:t>  </a:t>
            </a:r>
            <a:r>
              <a:rPr lang="en-US" b="1" dirty="0"/>
              <a:t> A</a:t>
            </a:r>
            <a:r>
              <a:rPr lang="en-US" dirty="0"/>
              <a:t>. Evidence of modest cognitive decline from a previous level of performance in one or more cognitive domains based on:</a:t>
            </a:r>
          </a:p>
          <a:p>
            <a:r>
              <a:rPr lang="en-US" dirty="0"/>
              <a:t>been a mild decline in cognitive function; and</a:t>
            </a:r>
          </a:p>
          <a:p>
            <a:pPr>
              <a:buFont typeface="Courier New" pitchFamily="49" charset="0"/>
              <a:buChar char="o"/>
            </a:pPr>
            <a:r>
              <a:rPr lang="en-US" dirty="0"/>
              <a:t>1. Concern of the individual, a knowledgeable informant, or the clinician that there has been a mild decline in cognitive function</a:t>
            </a:r>
          </a:p>
          <a:p>
            <a:pPr>
              <a:buFont typeface="Courier New" pitchFamily="49" charset="0"/>
              <a:buChar char="o"/>
            </a:pPr>
            <a:r>
              <a:rPr lang="en-US" dirty="0"/>
              <a:t>2. A modest impairment in cognitive performance, preferably documented by standardized neuropsychological testing or, in its absence, another quantified clinical assessment.</a:t>
            </a:r>
          </a:p>
          <a:p>
            <a:pPr marL="114300" indent="0">
              <a:buNone/>
            </a:pPr>
            <a:r>
              <a:rPr lang="en-US" dirty="0"/>
              <a:t>  </a:t>
            </a:r>
            <a:r>
              <a:rPr lang="en-US" b="1" dirty="0"/>
              <a:t>B. </a:t>
            </a:r>
            <a:r>
              <a:rPr lang="en-US" dirty="0"/>
              <a:t>The cognitive deficits do not interfere with capacity for independence in everyday activities </a:t>
            </a:r>
          </a:p>
        </p:txBody>
      </p:sp>
    </p:spTree>
    <p:extLst>
      <p:ext uri="{BB962C8B-B14F-4D97-AF65-F5344CB8AC3E}">
        <p14:creationId xmlns:p14="http://schemas.microsoft.com/office/powerpoint/2010/main" val="23447445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0"/>
            <a:ext cx="7543800" cy="5410200"/>
          </a:xfrm>
        </p:spPr>
        <p:txBody>
          <a:bodyPr/>
          <a:lstStyle/>
          <a:p>
            <a:r>
              <a:rPr lang="en-US" dirty="0"/>
              <a:t>Major or Mild Neurocognitive Disorder</a:t>
            </a:r>
            <a:br>
              <a:rPr lang="en-US" dirty="0"/>
            </a:br>
            <a:r>
              <a:rPr lang="en-US" dirty="0"/>
              <a:t>Due to Alzheimer’s Disease</a:t>
            </a:r>
          </a:p>
        </p:txBody>
      </p:sp>
    </p:spTree>
    <p:extLst>
      <p:ext uri="{BB962C8B-B14F-4D97-AF65-F5344CB8AC3E}">
        <p14:creationId xmlns:p14="http://schemas.microsoft.com/office/powerpoint/2010/main" val="18365358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410200" cy="411162"/>
          </a:xfrm>
        </p:spPr>
        <p:txBody>
          <a:bodyPr/>
          <a:lstStyle/>
          <a:p>
            <a:pPr algn="ctr"/>
            <a:r>
              <a:rPr lang="en-US" sz="2800" dirty="0"/>
              <a:t>Diagnostic Criteria</a:t>
            </a:r>
          </a:p>
        </p:txBody>
      </p:sp>
      <p:sp>
        <p:nvSpPr>
          <p:cNvPr id="3" name="Content Placeholder 2"/>
          <p:cNvSpPr>
            <a:spLocks noGrp="1"/>
          </p:cNvSpPr>
          <p:nvPr>
            <p:ph idx="1"/>
          </p:nvPr>
        </p:nvSpPr>
        <p:spPr>
          <a:xfrm>
            <a:off x="457200" y="990600"/>
            <a:ext cx="7620000" cy="5410200"/>
          </a:xfrm>
        </p:spPr>
        <p:txBody>
          <a:bodyPr/>
          <a:lstStyle/>
          <a:p>
            <a:r>
              <a:rPr lang="en-US" dirty="0"/>
              <a:t>A. The criteria are met for major or mild neurocognitive disorder.</a:t>
            </a:r>
          </a:p>
          <a:p>
            <a:r>
              <a:rPr lang="en-US" dirty="0"/>
              <a:t>B. There is insidious onset and gradual progression of impairment in one or more cognitive domains C. Criteria are met for either probable or possible Alzheimer’s disease as follows for major neurocognitive disorder</a:t>
            </a:r>
          </a:p>
        </p:txBody>
      </p:sp>
    </p:spTree>
    <p:extLst>
      <p:ext uri="{BB962C8B-B14F-4D97-AF65-F5344CB8AC3E}">
        <p14:creationId xmlns:p14="http://schemas.microsoft.com/office/powerpoint/2010/main" val="4194854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944562"/>
          </a:xfrm>
        </p:spPr>
        <p:txBody>
          <a:bodyPr/>
          <a:lstStyle/>
          <a:p>
            <a:pPr algn="ctr"/>
            <a:r>
              <a:rPr lang="en-US" sz="2800" dirty="0"/>
              <a:t>Major or Mild Frontotemporal</a:t>
            </a:r>
            <a:br>
              <a:rPr lang="en-US" sz="2800" dirty="0"/>
            </a:br>
            <a:r>
              <a:rPr lang="en-US" sz="2800" dirty="0"/>
              <a:t>Neurocognitive Disorder</a:t>
            </a:r>
          </a:p>
        </p:txBody>
      </p:sp>
      <p:sp>
        <p:nvSpPr>
          <p:cNvPr id="3" name="Content Placeholder 2"/>
          <p:cNvSpPr>
            <a:spLocks noGrp="1"/>
          </p:cNvSpPr>
          <p:nvPr>
            <p:ph idx="1"/>
          </p:nvPr>
        </p:nvSpPr>
        <p:spPr>
          <a:xfrm>
            <a:off x="457200" y="1905000"/>
            <a:ext cx="7620000" cy="4495800"/>
          </a:xfrm>
        </p:spPr>
        <p:txBody>
          <a:bodyPr/>
          <a:lstStyle/>
          <a:p>
            <a:r>
              <a:rPr lang="en-US" b="1" dirty="0"/>
              <a:t>Diagnostic Criteria</a:t>
            </a:r>
          </a:p>
          <a:p>
            <a:r>
              <a:rPr lang="en-US" b="1" dirty="0"/>
              <a:t>A</a:t>
            </a:r>
            <a:r>
              <a:rPr lang="en-US" dirty="0"/>
              <a:t>. The criteria are met for major or mild neurocognitive disorder.</a:t>
            </a:r>
          </a:p>
          <a:p>
            <a:r>
              <a:rPr lang="en-US" b="1" dirty="0"/>
              <a:t>B</a:t>
            </a:r>
            <a:r>
              <a:rPr lang="en-US" dirty="0"/>
              <a:t>. The disturbance has insidious onset and gradual progression.</a:t>
            </a:r>
          </a:p>
        </p:txBody>
      </p:sp>
    </p:spTree>
    <p:extLst>
      <p:ext uri="{BB962C8B-B14F-4D97-AF65-F5344CB8AC3E}">
        <p14:creationId xmlns:p14="http://schemas.microsoft.com/office/powerpoint/2010/main" val="38711137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800" dirty="0"/>
              <a:t>Major or Mild Neurocognitive Disorder</a:t>
            </a:r>
            <a:br>
              <a:rPr lang="en-US" sz="2800" dirty="0"/>
            </a:br>
            <a:r>
              <a:rPr lang="en-US" sz="2800" dirty="0"/>
              <a:t>With Lewy Bodies</a:t>
            </a:r>
            <a:br>
              <a:rPr lang="en-US" sz="2800" dirty="0"/>
            </a:br>
            <a:endParaRPr lang="en-US" sz="2800" dirty="0"/>
          </a:p>
        </p:txBody>
      </p:sp>
      <p:sp>
        <p:nvSpPr>
          <p:cNvPr id="3" name="Content Placeholder 2"/>
          <p:cNvSpPr>
            <a:spLocks noGrp="1"/>
          </p:cNvSpPr>
          <p:nvPr>
            <p:ph idx="1"/>
          </p:nvPr>
        </p:nvSpPr>
        <p:spPr>
          <a:xfrm>
            <a:off x="457200" y="1371600"/>
            <a:ext cx="7620000" cy="5029200"/>
          </a:xfrm>
        </p:spPr>
        <p:txBody>
          <a:bodyPr/>
          <a:lstStyle/>
          <a:p>
            <a:r>
              <a:rPr lang="en-US" b="1" dirty="0"/>
              <a:t>Diagnostic Criteria</a:t>
            </a:r>
            <a:endParaRPr lang="en-US" dirty="0"/>
          </a:p>
          <a:p>
            <a:r>
              <a:rPr lang="en-US" b="1" dirty="0"/>
              <a:t>A. </a:t>
            </a:r>
            <a:r>
              <a:rPr lang="en-US" dirty="0"/>
              <a:t>The criteria are met for major or mild neurocognitive disorder</a:t>
            </a:r>
            <a:r>
              <a:rPr lang="en-US" b="1" dirty="0"/>
              <a:t>.</a:t>
            </a:r>
          </a:p>
          <a:p>
            <a:r>
              <a:rPr lang="en-US" b="1" dirty="0"/>
              <a:t>B</a:t>
            </a:r>
            <a:r>
              <a:rPr lang="en-US" dirty="0"/>
              <a:t>. The disorder has an insidious onset and gradual progression</a:t>
            </a:r>
          </a:p>
        </p:txBody>
      </p:sp>
    </p:spTree>
    <p:extLst>
      <p:ext uri="{BB962C8B-B14F-4D97-AF65-F5344CB8AC3E}">
        <p14:creationId xmlns:p14="http://schemas.microsoft.com/office/powerpoint/2010/main" val="34900140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715962"/>
          </a:xfrm>
        </p:spPr>
        <p:txBody>
          <a:bodyPr/>
          <a:lstStyle/>
          <a:p>
            <a:r>
              <a:rPr lang="en-US" sz="2800" dirty="0"/>
              <a:t>Major or Mild Vascular Neurocognitive Disorder</a:t>
            </a:r>
          </a:p>
        </p:txBody>
      </p:sp>
      <p:sp>
        <p:nvSpPr>
          <p:cNvPr id="3" name="Content Placeholder 2"/>
          <p:cNvSpPr>
            <a:spLocks noGrp="1"/>
          </p:cNvSpPr>
          <p:nvPr>
            <p:ph idx="1"/>
          </p:nvPr>
        </p:nvSpPr>
        <p:spPr>
          <a:xfrm>
            <a:off x="457200" y="914400"/>
            <a:ext cx="7620000" cy="5410200"/>
          </a:xfrm>
        </p:spPr>
        <p:txBody>
          <a:bodyPr/>
          <a:lstStyle/>
          <a:p>
            <a:r>
              <a:rPr lang="en-US" b="1" dirty="0"/>
              <a:t>Diagnostic Criteria</a:t>
            </a:r>
          </a:p>
          <a:p>
            <a:r>
              <a:rPr lang="en-US" b="1" dirty="0"/>
              <a:t>A</a:t>
            </a:r>
            <a:r>
              <a:rPr lang="en-US" dirty="0"/>
              <a:t>. The criteria are met for major or mild neurocognitive disorder.</a:t>
            </a:r>
          </a:p>
          <a:p>
            <a:r>
              <a:rPr lang="en-US" b="1" dirty="0"/>
              <a:t>B. </a:t>
            </a:r>
            <a:r>
              <a:rPr lang="en-US" dirty="0"/>
              <a:t>The clinical features are consistent with a vascular etiology, as suggested by either of the following:</a:t>
            </a:r>
          </a:p>
          <a:p>
            <a:pPr>
              <a:buFont typeface="Courier New" pitchFamily="49" charset="0"/>
              <a:buChar char="o"/>
            </a:pPr>
            <a:r>
              <a:rPr lang="en-US" dirty="0"/>
              <a:t>1. Evidence for decline is prominent in complex attention   and frontal-executive function.</a:t>
            </a:r>
          </a:p>
          <a:p>
            <a:pPr>
              <a:buFont typeface="Courier New" pitchFamily="49" charset="0"/>
              <a:buChar char="o"/>
            </a:pPr>
            <a:r>
              <a:rPr lang="en-US" dirty="0"/>
              <a:t>2. Onset of the cognitive deficits is temporally related to one or more cerebrovascular events.</a:t>
            </a:r>
          </a:p>
          <a:p>
            <a:endParaRPr lang="en-US" b="1" dirty="0"/>
          </a:p>
        </p:txBody>
      </p:sp>
    </p:spTree>
    <p:extLst>
      <p:ext uri="{BB962C8B-B14F-4D97-AF65-F5344CB8AC3E}">
        <p14:creationId xmlns:p14="http://schemas.microsoft.com/office/powerpoint/2010/main" val="36717418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715962"/>
          </a:xfrm>
        </p:spPr>
        <p:txBody>
          <a:bodyPr/>
          <a:lstStyle/>
          <a:p>
            <a:pPr algn="ctr"/>
            <a:r>
              <a:rPr lang="en-US" sz="2800" dirty="0"/>
              <a:t>Major or Mild Neurocognitive Disorder</a:t>
            </a:r>
            <a:br>
              <a:rPr lang="en-US" sz="2800" dirty="0"/>
            </a:br>
            <a:r>
              <a:rPr lang="en-US" sz="2800" dirty="0"/>
              <a:t>Due to Traumatic Brain Injury</a:t>
            </a:r>
          </a:p>
        </p:txBody>
      </p:sp>
      <p:sp>
        <p:nvSpPr>
          <p:cNvPr id="3" name="Content Placeholder 2"/>
          <p:cNvSpPr>
            <a:spLocks noGrp="1"/>
          </p:cNvSpPr>
          <p:nvPr>
            <p:ph idx="1"/>
          </p:nvPr>
        </p:nvSpPr>
        <p:spPr>
          <a:xfrm>
            <a:off x="457200" y="1143000"/>
            <a:ext cx="7620000" cy="5257800"/>
          </a:xfrm>
        </p:spPr>
        <p:txBody>
          <a:bodyPr/>
          <a:lstStyle/>
          <a:p>
            <a:r>
              <a:rPr lang="en-US" b="1" dirty="0"/>
              <a:t>Diagnostic Criteria</a:t>
            </a:r>
          </a:p>
          <a:p>
            <a:r>
              <a:rPr lang="en-US" b="1" dirty="0"/>
              <a:t>A</a:t>
            </a:r>
            <a:r>
              <a:rPr lang="en-US" dirty="0"/>
              <a:t>. The criteria are met for major or mild neurocognitive disorder</a:t>
            </a:r>
            <a:r>
              <a:rPr lang="en-US" b="1" dirty="0"/>
              <a:t>.</a:t>
            </a:r>
          </a:p>
          <a:p>
            <a:r>
              <a:rPr lang="en-US" b="1" dirty="0"/>
              <a:t>B. </a:t>
            </a:r>
            <a:r>
              <a:rPr lang="en-US" dirty="0"/>
              <a:t>There is evidence of a traumatic brain injury—that is, an impact to the head or other mechanisms of rapid movement or displacement of the brain within the skull, with one or more of the following:</a:t>
            </a:r>
          </a:p>
          <a:p>
            <a:pPr>
              <a:buFont typeface="Courier New" pitchFamily="49" charset="0"/>
              <a:buChar char="o"/>
            </a:pPr>
            <a:r>
              <a:rPr lang="en-US" dirty="0"/>
              <a:t>1. Loss of consciousness.</a:t>
            </a:r>
          </a:p>
          <a:p>
            <a:pPr>
              <a:buFont typeface="Courier New" pitchFamily="49" charset="0"/>
              <a:buChar char="o"/>
            </a:pPr>
            <a:r>
              <a:rPr lang="en-US" dirty="0"/>
              <a:t>2. Posttraumatic amnesia</a:t>
            </a:r>
          </a:p>
        </p:txBody>
      </p:sp>
    </p:spTree>
    <p:extLst>
      <p:ext uri="{BB962C8B-B14F-4D97-AF65-F5344CB8AC3E}">
        <p14:creationId xmlns:p14="http://schemas.microsoft.com/office/powerpoint/2010/main" val="39172127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639762"/>
          </a:xfrm>
        </p:spPr>
        <p:txBody>
          <a:bodyPr/>
          <a:lstStyle/>
          <a:p>
            <a:pPr algn="ctr"/>
            <a:r>
              <a:rPr lang="en-US" sz="2800" dirty="0"/>
              <a:t>Substance/Medication-Induced</a:t>
            </a:r>
            <a:br>
              <a:rPr lang="en-US" sz="2800" dirty="0"/>
            </a:br>
            <a:r>
              <a:rPr lang="en-US" sz="2800" dirty="0"/>
              <a:t>Major or Mild Neurocognitive Disorder</a:t>
            </a:r>
          </a:p>
        </p:txBody>
      </p:sp>
      <p:sp>
        <p:nvSpPr>
          <p:cNvPr id="3" name="Content Placeholder 2"/>
          <p:cNvSpPr>
            <a:spLocks noGrp="1"/>
          </p:cNvSpPr>
          <p:nvPr>
            <p:ph idx="1"/>
          </p:nvPr>
        </p:nvSpPr>
        <p:spPr>
          <a:xfrm>
            <a:off x="457200" y="1219200"/>
            <a:ext cx="7620000" cy="5181600"/>
          </a:xfrm>
        </p:spPr>
        <p:txBody>
          <a:bodyPr/>
          <a:lstStyle/>
          <a:p>
            <a:r>
              <a:rPr lang="en-US" b="1" dirty="0"/>
              <a:t>Diagnostic Criteria</a:t>
            </a:r>
          </a:p>
          <a:p>
            <a:r>
              <a:rPr lang="en-US" b="1" dirty="0"/>
              <a:t>A</a:t>
            </a:r>
            <a:r>
              <a:rPr lang="en-US" dirty="0"/>
              <a:t>. The criteria are met for major or mild neurocognitive disorder.</a:t>
            </a:r>
          </a:p>
          <a:p>
            <a:r>
              <a:rPr lang="en-US" b="1" dirty="0"/>
              <a:t>B. </a:t>
            </a:r>
            <a:r>
              <a:rPr lang="en-US" dirty="0"/>
              <a:t>The neurocognitive impairments do not occur exclusively during the course of a delirium and persist beyond the usual duration of intoxication and acute withdrawal.</a:t>
            </a:r>
          </a:p>
          <a:p>
            <a:endParaRPr lang="en-US" b="1" dirty="0"/>
          </a:p>
        </p:txBody>
      </p:sp>
    </p:spTree>
    <p:extLst>
      <p:ext uri="{BB962C8B-B14F-4D97-AF65-F5344CB8AC3E}">
        <p14:creationId xmlns:p14="http://schemas.microsoft.com/office/powerpoint/2010/main" val="3664791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715962"/>
          </a:xfrm>
        </p:spPr>
        <p:txBody>
          <a:bodyPr/>
          <a:lstStyle/>
          <a:p>
            <a:pPr algn="ctr"/>
            <a:r>
              <a:rPr lang="en-US" sz="2800" dirty="0"/>
              <a:t>Major or Mild Neurocognitive Disorder</a:t>
            </a:r>
            <a:br>
              <a:rPr lang="en-US" sz="2800" dirty="0"/>
            </a:br>
            <a:r>
              <a:rPr lang="en-US" sz="2800" dirty="0"/>
              <a:t>Due to HIV Infection</a:t>
            </a:r>
          </a:p>
        </p:txBody>
      </p:sp>
      <p:sp>
        <p:nvSpPr>
          <p:cNvPr id="3" name="Content Placeholder 2"/>
          <p:cNvSpPr>
            <a:spLocks noGrp="1"/>
          </p:cNvSpPr>
          <p:nvPr>
            <p:ph idx="1"/>
          </p:nvPr>
        </p:nvSpPr>
        <p:spPr>
          <a:xfrm>
            <a:off x="457200" y="1219200"/>
            <a:ext cx="7620000" cy="5181600"/>
          </a:xfrm>
        </p:spPr>
        <p:txBody>
          <a:bodyPr/>
          <a:lstStyle/>
          <a:p>
            <a:r>
              <a:rPr lang="en-US" b="1" dirty="0"/>
              <a:t>Diagnostic Criteria</a:t>
            </a:r>
          </a:p>
          <a:p>
            <a:r>
              <a:rPr lang="en-US" b="1" dirty="0"/>
              <a:t>A</a:t>
            </a:r>
            <a:r>
              <a:rPr lang="en-US" dirty="0"/>
              <a:t>. The criteria are met for major or mild neurocognitive disorder.</a:t>
            </a:r>
          </a:p>
          <a:p>
            <a:r>
              <a:rPr lang="en-US" b="1" dirty="0"/>
              <a:t>B. </a:t>
            </a:r>
            <a:r>
              <a:rPr lang="en-US" dirty="0"/>
              <a:t>Tliere is documented infection witfi human immunodeficiency virus (HIV)</a:t>
            </a:r>
          </a:p>
        </p:txBody>
      </p:sp>
    </p:spTree>
    <p:extLst>
      <p:ext uri="{BB962C8B-B14F-4D97-AF65-F5344CB8AC3E}">
        <p14:creationId xmlns:p14="http://schemas.microsoft.com/office/powerpoint/2010/main" val="1498574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52400"/>
            <a:ext cx="7543800" cy="6400800"/>
          </a:xfrm>
        </p:spPr>
        <p:txBody>
          <a:bodyPr>
            <a:normAutofit/>
          </a:bodyPr>
          <a:lstStyle/>
          <a:p>
            <a:r>
              <a:rPr lang="en-US" sz="2400" dirty="0"/>
              <a:t>Submitted to</a:t>
            </a:r>
          </a:p>
          <a:p>
            <a:pPr algn="ctr"/>
            <a:r>
              <a:rPr lang="en-US" sz="2400" dirty="0"/>
              <a:t>Mam Samar</a:t>
            </a:r>
          </a:p>
          <a:p>
            <a:r>
              <a:rPr lang="en-US" sz="2400" dirty="0"/>
              <a:t>Submitted by</a:t>
            </a:r>
          </a:p>
          <a:p>
            <a:pPr algn="ctr"/>
            <a:r>
              <a:rPr lang="en-GB" sz="2400"/>
              <a:t>Asher Bhatti</a:t>
            </a:r>
            <a:endParaRPr lang="en-US" sz="2400" dirty="0"/>
          </a:p>
          <a:p>
            <a:r>
              <a:rPr lang="en-US" sz="2400" dirty="0"/>
              <a:t>Roll no</a:t>
            </a:r>
          </a:p>
          <a:p>
            <a:pPr algn="ctr"/>
            <a:r>
              <a:rPr lang="en-GB" sz="2400"/>
              <a:t>028</a:t>
            </a:r>
            <a:endParaRPr lang="en-US" sz="2400" dirty="0"/>
          </a:p>
          <a:p>
            <a:r>
              <a:rPr lang="en-US" sz="2400" dirty="0"/>
              <a:t>Topic </a:t>
            </a:r>
          </a:p>
          <a:p>
            <a:pPr algn="ctr"/>
            <a:r>
              <a:rPr lang="en-US" sz="2400" dirty="0"/>
              <a:t>Neurocognitive Disorders</a:t>
            </a:r>
          </a:p>
          <a:p>
            <a:r>
              <a:rPr lang="en-US" sz="2400" dirty="0"/>
              <a:t>Semester</a:t>
            </a:r>
          </a:p>
          <a:p>
            <a:pPr algn="ctr"/>
            <a:r>
              <a:rPr lang="en-US" sz="2400" dirty="0"/>
              <a:t>Bs5th Department of Applied Psychology</a:t>
            </a:r>
          </a:p>
          <a:p>
            <a:pPr algn="ctr"/>
            <a:r>
              <a:rPr lang="en-US" sz="2400" dirty="0"/>
              <a:t>THE ISLAMIA UNIVERSITY BAHAWALPUR</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4200" y="5029200"/>
            <a:ext cx="1676400" cy="1628775"/>
          </a:xfrm>
          <a:prstGeom prst="rect">
            <a:avLst/>
          </a:prstGeom>
        </p:spPr>
      </p:pic>
    </p:spTree>
    <p:extLst>
      <p:ext uri="{BB962C8B-B14F-4D97-AF65-F5344CB8AC3E}">
        <p14:creationId xmlns:p14="http://schemas.microsoft.com/office/powerpoint/2010/main" val="24906655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563562"/>
          </a:xfrm>
        </p:spPr>
        <p:txBody>
          <a:bodyPr/>
          <a:lstStyle/>
          <a:p>
            <a:pPr algn="ctr"/>
            <a:r>
              <a:rPr lang="en-US" sz="2800" dirty="0"/>
              <a:t>Major or Mild Neurocognitive Disorder</a:t>
            </a:r>
            <a:br>
              <a:rPr lang="en-US" sz="2800" dirty="0"/>
            </a:br>
            <a:r>
              <a:rPr lang="en-US" sz="2800" dirty="0"/>
              <a:t>Due to Prion Disease</a:t>
            </a:r>
          </a:p>
        </p:txBody>
      </p:sp>
      <p:sp>
        <p:nvSpPr>
          <p:cNvPr id="3" name="Content Placeholder 2"/>
          <p:cNvSpPr>
            <a:spLocks noGrp="1"/>
          </p:cNvSpPr>
          <p:nvPr>
            <p:ph idx="1"/>
          </p:nvPr>
        </p:nvSpPr>
        <p:spPr>
          <a:xfrm>
            <a:off x="457200" y="1066800"/>
            <a:ext cx="7620000" cy="5334000"/>
          </a:xfrm>
        </p:spPr>
        <p:txBody>
          <a:bodyPr/>
          <a:lstStyle/>
          <a:p>
            <a:r>
              <a:rPr lang="en-US" b="1" dirty="0"/>
              <a:t>Diagnostic Criteria</a:t>
            </a:r>
          </a:p>
          <a:p>
            <a:r>
              <a:rPr lang="en-US" b="1" dirty="0"/>
              <a:t>A. </a:t>
            </a:r>
            <a:r>
              <a:rPr lang="en-US" dirty="0"/>
              <a:t>The criteria are met for major or mild neurocognitive disorder.</a:t>
            </a:r>
          </a:p>
          <a:p>
            <a:r>
              <a:rPr lang="en-US" b="1" dirty="0"/>
              <a:t>B</a:t>
            </a:r>
            <a:r>
              <a:rPr lang="en-US" dirty="0"/>
              <a:t>. There is insidious onset, and rapid progression of impairment is common</a:t>
            </a:r>
          </a:p>
        </p:txBody>
      </p:sp>
    </p:spTree>
    <p:extLst>
      <p:ext uri="{BB962C8B-B14F-4D97-AF65-F5344CB8AC3E}">
        <p14:creationId xmlns:p14="http://schemas.microsoft.com/office/powerpoint/2010/main" val="31744859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639762"/>
          </a:xfrm>
        </p:spPr>
        <p:txBody>
          <a:bodyPr/>
          <a:lstStyle/>
          <a:p>
            <a:pPr algn="ctr"/>
            <a:r>
              <a:rPr lang="en-US" sz="2800" dirty="0"/>
              <a:t>Major or Mild Neurocognitive Disorder</a:t>
            </a:r>
            <a:br>
              <a:rPr lang="en-US" sz="2800" dirty="0"/>
            </a:br>
            <a:r>
              <a:rPr lang="en-US" sz="2800" dirty="0"/>
              <a:t>Due to Parkinson’s Disease</a:t>
            </a:r>
          </a:p>
        </p:txBody>
      </p:sp>
      <p:sp>
        <p:nvSpPr>
          <p:cNvPr id="3" name="Content Placeholder 2"/>
          <p:cNvSpPr>
            <a:spLocks noGrp="1"/>
          </p:cNvSpPr>
          <p:nvPr>
            <p:ph idx="1"/>
          </p:nvPr>
        </p:nvSpPr>
        <p:spPr>
          <a:xfrm>
            <a:off x="457200" y="1447800"/>
            <a:ext cx="7620000" cy="4953000"/>
          </a:xfrm>
        </p:spPr>
        <p:txBody>
          <a:bodyPr/>
          <a:lstStyle/>
          <a:p>
            <a:r>
              <a:rPr lang="en-US" b="1" dirty="0"/>
              <a:t>Diagnostic Criteria</a:t>
            </a:r>
          </a:p>
          <a:p>
            <a:r>
              <a:rPr lang="en-US" b="1" dirty="0"/>
              <a:t>A. </a:t>
            </a:r>
            <a:r>
              <a:rPr lang="en-US" dirty="0"/>
              <a:t>The criteria are met for major or mild neurocognitive disorder.</a:t>
            </a:r>
          </a:p>
          <a:p>
            <a:r>
              <a:rPr lang="en-US" b="1" dirty="0"/>
              <a:t>B</a:t>
            </a:r>
            <a:r>
              <a:rPr lang="en-US" dirty="0"/>
              <a:t>. The disturbance occurs in the setting of established Parkinson’s disease</a:t>
            </a:r>
          </a:p>
        </p:txBody>
      </p:sp>
    </p:spTree>
    <p:extLst>
      <p:ext uri="{BB962C8B-B14F-4D97-AF65-F5344CB8AC3E}">
        <p14:creationId xmlns:p14="http://schemas.microsoft.com/office/powerpoint/2010/main" val="6748693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THANKYOU</a:t>
            </a:r>
          </a:p>
        </p:txBody>
      </p:sp>
    </p:spTree>
    <p:extLst>
      <p:ext uri="{BB962C8B-B14F-4D97-AF65-F5344CB8AC3E}">
        <p14:creationId xmlns:p14="http://schemas.microsoft.com/office/powerpoint/2010/main" val="2534594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NEUROCOGNITIVE DISORDERS</a:t>
            </a:r>
          </a:p>
        </p:txBody>
      </p:sp>
    </p:spTree>
    <p:extLst>
      <p:ext uri="{BB962C8B-B14F-4D97-AF65-F5344CB8AC3E}">
        <p14:creationId xmlns:p14="http://schemas.microsoft.com/office/powerpoint/2010/main" val="25052858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792162"/>
          </a:xfrm>
        </p:spPr>
        <p:txBody>
          <a:bodyPr/>
          <a:lstStyle/>
          <a:p>
            <a:r>
              <a:rPr lang="en-US" sz="3600" dirty="0"/>
              <a:t>NEUROCONGNITIVE DISORDERS</a:t>
            </a:r>
          </a:p>
        </p:txBody>
      </p:sp>
      <p:sp>
        <p:nvSpPr>
          <p:cNvPr id="3" name="Content Placeholder 2"/>
          <p:cNvSpPr>
            <a:spLocks noGrp="1"/>
          </p:cNvSpPr>
          <p:nvPr>
            <p:ph idx="1"/>
          </p:nvPr>
        </p:nvSpPr>
        <p:spPr>
          <a:xfrm>
            <a:off x="457200" y="1295400"/>
            <a:ext cx="7620000" cy="5105400"/>
          </a:xfrm>
        </p:spPr>
        <p:txBody>
          <a:bodyPr/>
          <a:lstStyle/>
          <a:p>
            <a:r>
              <a:rPr lang="en-US" dirty="0"/>
              <a:t>The neurocognitive disorders Delirium, Amnestic, and Other Cognitive Disorders, begin with delirium, followed by the syndromes of major NCD, mild NCD, and their etiological subtypes.</a:t>
            </a:r>
          </a:p>
        </p:txBody>
      </p:sp>
    </p:spTree>
    <p:extLst>
      <p:ext uri="{BB962C8B-B14F-4D97-AF65-F5344CB8AC3E}">
        <p14:creationId xmlns:p14="http://schemas.microsoft.com/office/powerpoint/2010/main" val="23367662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715962"/>
          </a:xfrm>
        </p:spPr>
        <p:txBody>
          <a:bodyPr/>
          <a:lstStyle/>
          <a:p>
            <a:pPr algn="ctr"/>
            <a:r>
              <a:rPr lang="en-US" dirty="0"/>
              <a:t>CAUSES</a:t>
            </a:r>
          </a:p>
        </p:txBody>
      </p:sp>
      <p:sp>
        <p:nvSpPr>
          <p:cNvPr id="3" name="Content Placeholder 2"/>
          <p:cNvSpPr>
            <a:spLocks noGrp="1"/>
          </p:cNvSpPr>
          <p:nvPr>
            <p:ph idx="1"/>
          </p:nvPr>
        </p:nvSpPr>
        <p:spPr>
          <a:xfrm>
            <a:off x="381000" y="1219200"/>
            <a:ext cx="7620000" cy="5334000"/>
          </a:xfrm>
        </p:spPr>
        <p:txBody>
          <a:bodyPr/>
          <a:lstStyle/>
          <a:p>
            <a:r>
              <a:rPr lang="en-US" dirty="0"/>
              <a:t>The major or mild NCD subtypes are NCD due to Alzheimer's disease; vascular NCD, NCD with Lewybodies</a:t>
            </a:r>
          </a:p>
          <a:p>
            <a:r>
              <a:rPr lang="en-US" dirty="0"/>
              <a:t> NCD due to Parkinson's disease; front temporal NCD</a:t>
            </a:r>
          </a:p>
          <a:p>
            <a:r>
              <a:rPr lang="en-US" dirty="0"/>
              <a:t>NCD due to traumatic brain injury</a:t>
            </a:r>
          </a:p>
          <a:p>
            <a:r>
              <a:rPr lang="en-US" dirty="0"/>
              <a:t> NCD due to HIV infection; substance/medication-induced  </a:t>
            </a:r>
          </a:p>
          <a:p>
            <a:r>
              <a:rPr lang="en-US" dirty="0"/>
              <a:t>Due to Huntington's disease; NCD due to prion disease</a:t>
            </a:r>
          </a:p>
          <a:p>
            <a:r>
              <a:rPr lang="en-US" dirty="0"/>
              <a:t> NCD due to another medical condition </a:t>
            </a:r>
          </a:p>
          <a:p>
            <a:r>
              <a:rPr lang="en-US" dirty="0"/>
              <a:t> NCD due to multiple etiologies; and unspecified NCD</a:t>
            </a:r>
          </a:p>
        </p:txBody>
      </p:sp>
    </p:spTree>
    <p:extLst>
      <p:ext uri="{BB962C8B-B14F-4D97-AF65-F5344CB8AC3E}">
        <p14:creationId xmlns:p14="http://schemas.microsoft.com/office/powerpoint/2010/main" val="2614861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7620000" cy="792162"/>
          </a:xfrm>
        </p:spPr>
        <p:txBody>
          <a:bodyPr/>
          <a:lstStyle/>
          <a:p>
            <a:pPr algn="ctr"/>
            <a:r>
              <a:rPr lang="en-US" dirty="0"/>
              <a:t>Delirium</a:t>
            </a:r>
          </a:p>
        </p:txBody>
      </p:sp>
      <p:sp>
        <p:nvSpPr>
          <p:cNvPr id="3" name="Content Placeholder 2"/>
          <p:cNvSpPr>
            <a:spLocks noGrp="1"/>
          </p:cNvSpPr>
          <p:nvPr>
            <p:ph idx="1"/>
          </p:nvPr>
        </p:nvSpPr>
        <p:spPr>
          <a:xfrm>
            <a:off x="457200" y="1295400"/>
            <a:ext cx="7620000" cy="5105400"/>
          </a:xfrm>
        </p:spPr>
        <p:txBody>
          <a:bodyPr/>
          <a:lstStyle/>
          <a:p>
            <a:r>
              <a:rPr lang="en-US" b="1" dirty="0"/>
              <a:t>Diagnostic Criteria</a:t>
            </a:r>
          </a:p>
          <a:p>
            <a:r>
              <a:rPr lang="en-US" dirty="0"/>
              <a:t>A disturbance in attention i.e. reduced ability to direct, and awareness </a:t>
            </a:r>
          </a:p>
          <a:p>
            <a:r>
              <a:rPr lang="en-US" dirty="0"/>
              <a:t>B The disturbance develops over a short period of time represents a change from baseline attention and awareness, and tends to fluctuate in severity during the course of a day.</a:t>
            </a:r>
          </a:p>
          <a:p>
            <a:r>
              <a:rPr lang="en-US" dirty="0"/>
              <a:t>C. An additional disturbance in cognition e.g. memory deficit, disorientation, ETC</a:t>
            </a:r>
          </a:p>
        </p:txBody>
      </p:sp>
    </p:spTree>
    <p:extLst>
      <p:ext uri="{BB962C8B-B14F-4D97-AF65-F5344CB8AC3E}">
        <p14:creationId xmlns:p14="http://schemas.microsoft.com/office/powerpoint/2010/main" val="2736940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Other Specified Delirium</a:t>
            </a:r>
          </a:p>
        </p:txBody>
      </p:sp>
      <p:sp>
        <p:nvSpPr>
          <p:cNvPr id="3" name="Content Placeholder 2"/>
          <p:cNvSpPr>
            <a:spLocks noGrp="1"/>
          </p:cNvSpPr>
          <p:nvPr>
            <p:ph idx="1"/>
          </p:nvPr>
        </p:nvSpPr>
        <p:spPr/>
        <p:txBody>
          <a:bodyPr>
            <a:normAutofit/>
          </a:bodyPr>
          <a:lstStyle/>
          <a:p>
            <a:pPr marL="114300" indent="0" algn="ctr">
              <a:buNone/>
            </a:pPr>
            <a:r>
              <a:rPr lang="en-US" dirty="0"/>
              <a:t>This category applies to presentations in which symptoms characteristic of delirium that cause clinically significant distress or impairment in social, occupational, or other important areas of functioning predominate but do not meet the full criteria for delirium or any of the disorders in the neurocognitive disorders diagnostic class.</a:t>
            </a:r>
          </a:p>
          <a:p>
            <a:r>
              <a:rPr lang="en-US" b="1" dirty="0"/>
              <a:t>Attenuated delirium syndrome</a:t>
            </a:r>
            <a:r>
              <a:rPr lang="en-US" dirty="0"/>
              <a:t>: This syndrome applies in cases of delirium in which</a:t>
            </a:r>
          </a:p>
          <a:p>
            <a:pPr>
              <a:buFont typeface="Wingdings" pitchFamily="2" charset="2"/>
              <a:buChar char="q"/>
            </a:pPr>
            <a:r>
              <a:rPr lang="en-US" dirty="0"/>
              <a:t> the severity of cognitive impairment falls short of that             required for the diagnosis, </a:t>
            </a:r>
          </a:p>
          <a:p>
            <a:pPr>
              <a:buFont typeface="Wingdings" pitchFamily="2" charset="2"/>
              <a:buChar char="q"/>
            </a:pPr>
            <a:r>
              <a:rPr lang="en-US" dirty="0"/>
              <a:t>or in which some, but not all, diagnostic criteria for delirium are met.</a:t>
            </a:r>
          </a:p>
        </p:txBody>
      </p:sp>
    </p:spTree>
    <p:extLst>
      <p:ext uri="{BB962C8B-B14F-4D97-AF65-F5344CB8AC3E}">
        <p14:creationId xmlns:p14="http://schemas.microsoft.com/office/powerpoint/2010/main" val="29784064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Unspecified Delirium</a:t>
            </a:r>
          </a:p>
        </p:txBody>
      </p:sp>
      <p:sp>
        <p:nvSpPr>
          <p:cNvPr id="3" name="Content Placeholder 2"/>
          <p:cNvSpPr>
            <a:spLocks noGrp="1"/>
          </p:cNvSpPr>
          <p:nvPr>
            <p:ph idx="1"/>
          </p:nvPr>
        </p:nvSpPr>
        <p:spPr/>
        <p:txBody>
          <a:bodyPr>
            <a:normAutofit/>
          </a:bodyPr>
          <a:lstStyle/>
          <a:p>
            <a:r>
              <a:rPr lang="en-US" dirty="0"/>
              <a:t>This category applies to presentations in which symptoms characteristic of delirium that</a:t>
            </a:r>
          </a:p>
          <a:p>
            <a:r>
              <a:rPr lang="en-US" dirty="0"/>
              <a:t>cause clinically significant distress or impairment in social, occupational, or other important areas of functioning predominate but do not meet the full criteria for delirium</a:t>
            </a:r>
          </a:p>
          <a:p>
            <a:r>
              <a:rPr lang="en-US" dirty="0"/>
              <a:t> or any of the disorders in the neurocognitive disorders diagnostic class. </a:t>
            </a:r>
          </a:p>
          <a:p>
            <a:r>
              <a:rPr lang="en-US" dirty="0"/>
              <a:t>The unspecified delirium category is used in situations in which the clinician chooses not to specify the reason that the criteria are not met for delirium, and includes presentations for which there is insufficient information to make a more specific diagnosis </a:t>
            </a:r>
            <a:r>
              <a:rPr lang="en-US" b="1" dirty="0"/>
              <a:t>e.g</a:t>
            </a:r>
            <a:r>
              <a:rPr lang="en-US" dirty="0"/>
              <a:t>., in emergency room settings.</a:t>
            </a:r>
          </a:p>
        </p:txBody>
      </p:sp>
    </p:spTree>
    <p:extLst>
      <p:ext uri="{BB962C8B-B14F-4D97-AF65-F5344CB8AC3E}">
        <p14:creationId xmlns:p14="http://schemas.microsoft.com/office/powerpoint/2010/main" val="3116698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Major and Mild Neurocognitive Disorders</a:t>
            </a:r>
          </a:p>
        </p:txBody>
      </p:sp>
    </p:spTree>
    <p:extLst>
      <p:ext uri="{BB962C8B-B14F-4D97-AF65-F5344CB8AC3E}">
        <p14:creationId xmlns:p14="http://schemas.microsoft.com/office/powerpoint/2010/main" val="307615884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 /></Relationships>
</file>

<file path=ppt/theme/theme1.xml><?xml version="1.0" encoding="utf-8"?>
<a:theme xmlns:a="http://schemas.openxmlformats.org/drawingml/2006/main" name="Adjacency">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45</TotalTime>
  <Words>992</Words>
  <Application>Microsoft Office PowerPoint</Application>
  <PresentationFormat>On-screen Show (4:3)</PresentationFormat>
  <Paragraphs>94</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Adjacency</vt:lpstr>
      <vt:lpstr>PowerPoint Presentation</vt:lpstr>
      <vt:lpstr>PowerPoint Presentation</vt:lpstr>
      <vt:lpstr>NEUROCOGNITIVE DISORDERS</vt:lpstr>
      <vt:lpstr>NEUROCONGNITIVE DISORDERS</vt:lpstr>
      <vt:lpstr>CAUSES</vt:lpstr>
      <vt:lpstr>Delirium</vt:lpstr>
      <vt:lpstr>Other Specified Delirium</vt:lpstr>
      <vt:lpstr>Unspecified Delirium</vt:lpstr>
      <vt:lpstr>Major and Mild Neurocognitive Disorders</vt:lpstr>
      <vt:lpstr>Major Neurocognitive Disorder </vt:lpstr>
      <vt:lpstr>Mild Neurocognitive Disorder</vt:lpstr>
      <vt:lpstr>Major or Mild Neurocognitive Disorder Due to Alzheimer’s Disease</vt:lpstr>
      <vt:lpstr>Diagnostic Criteria</vt:lpstr>
      <vt:lpstr>Major or Mild Frontotemporal Neurocognitive Disorder</vt:lpstr>
      <vt:lpstr>Major or Mild Neurocognitive Disorder With Lewy Bodies </vt:lpstr>
      <vt:lpstr>Major or Mild Vascular Neurocognitive Disorder</vt:lpstr>
      <vt:lpstr>Major or Mild Neurocognitive Disorder Due to Traumatic Brain Injury</vt:lpstr>
      <vt:lpstr>Substance/Medication-Induced Major or Mild Neurocognitive Disorder</vt:lpstr>
      <vt:lpstr>Major or Mild Neurocognitive Disorder Due to HIV Infection</vt:lpstr>
      <vt:lpstr>Major or Mild Neurocognitive Disorder Due to Prion Disease</vt:lpstr>
      <vt:lpstr>Major or Mild Neurocognitive Disorder Due to Parkinson’s Disease</vt:lpstr>
      <vt:lpstr>THANKYOU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Saif</dc:creator>
  <cp:lastModifiedBy>kanzabatool23@gmail.com</cp:lastModifiedBy>
  <cp:revision>6</cp:revision>
  <dcterms:created xsi:type="dcterms:W3CDTF">2020-04-02T04:50:46Z</dcterms:created>
  <dcterms:modified xsi:type="dcterms:W3CDTF">2020-04-02T05:44:31Z</dcterms:modified>
</cp:coreProperties>
</file>